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1352" r:id="rId3"/>
    <p:sldId id="281" r:id="rId4"/>
    <p:sldId id="31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1340" r:id="rId14"/>
    <p:sldId id="290" r:id="rId15"/>
    <p:sldId id="291" r:id="rId16"/>
    <p:sldId id="292" r:id="rId17"/>
    <p:sldId id="293" r:id="rId18"/>
    <p:sldId id="1316" r:id="rId19"/>
    <p:sldId id="294" r:id="rId20"/>
    <p:sldId id="296" r:id="rId21"/>
    <p:sldId id="297" r:id="rId22"/>
    <p:sldId id="298" r:id="rId23"/>
    <p:sldId id="299" r:id="rId24"/>
    <p:sldId id="300" r:id="rId25"/>
    <p:sldId id="312" r:id="rId26"/>
    <p:sldId id="30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04433B-3F9B-446C-A09C-42DC2EA43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(47)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5296A-03A1-47C7-A3F5-E43812181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1/24/2021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0E5A9-106B-4E23-BBCF-31FD90CA0F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216C5-5387-45D5-A260-C25809209A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4EA1A5-3B42-49A2-B189-FBB82655FDEC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668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(47)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1/24/2021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65BFF-0293-4AF3-AF18-BF548066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08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0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6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5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9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8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9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9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0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0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7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7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1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4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1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4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7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6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9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3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2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9F56F-C7BE-4E06-9084-705175B311B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836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January 24,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131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Verse 9 Now the scene shifts back to earth – “</a:t>
            </a:r>
            <a:r>
              <a:rPr lang="en-US" b="1" i="1" dirty="0">
                <a:latin typeface="Arial Narrow" panose="020B0606020202030204" pitchFamily="34" charset="0"/>
              </a:rPr>
              <a:t>cast out into the earth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i="1" dirty="0">
                <a:latin typeface="Arial Narrow" panose="020B0606020202030204" pitchFamily="34" charset="0"/>
              </a:rPr>
              <a:t>“</a:t>
            </a:r>
            <a:r>
              <a:rPr lang="en-US" b="1" i="1" dirty="0">
                <a:latin typeface="Arial Narrow" panose="020B0606020202030204" pitchFamily="34" charset="0"/>
              </a:rPr>
              <a:t>Angels cast out with him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The devil’s adversarial role continues.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Yet, because of </a:t>
            </a:r>
            <a:r>
              <a:rPr lang="en-US" b="1" dirty="0">
                <a:latin typeface="Arial Narrow" panose="020B0606020202030204" pitchFamily="34" charset="0"/>
              </a:rPr>
              <a:t>Christ’s death </a:t>
            </a:r>
            <a:r>
              <a:rPr lang="en-US" dirty="0">
                <a:latin typeface="Arial Narrow" panose="020B0606020202030204" pitchFamily="34" charset="0"/>
              </a:rPr>
              <a:t>he cannot win!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John’s vision depicts the </a:t>
            </a:r>
            <a:r>
              <a:rPr lang="en-US" b="1" dirty="0">
                <a:latin typeface="Arial Narrow" panose="020B0606020202030204" pitchFamily="34" charset="0"/>
              </a:rPr>
              <a:t>climax</a:t>
            </a:r>
            <a:r>
              <a:rPr lang="en-US" dirty="0">
                <a:latin typeface="Arial Narrow" panose="020B0606020202030204" pitchFamily="34" charset="0"/>
              </a:rPr>
              <a:t> of war between the forces of righteousness and of evil.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This is </a:t>
            </a:r>
            <a:r>
              <a:rPr lang="en-US" b="1" u="sng" dirty="0">
                <a:latin typeface="Arial Narrow" panose="020B0606020202030204" pitchFamily="34" charset="0"/>
              </a:rPr>
              <a:t>NOT</a:t>
            </a:r>
            <a:r>
              <a:rPr lang="en-US" dirty="0">
                <a:latin typeface="Arial Narrow" panose="020B0606020202030204" pitchFamily="34" charset="0"/>
              </a:rPr>
              <a:t> a discussion of Satan’s origin!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1F421C-F528-44DC-8309-E58EE7C75E9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A158FA-3207-4976-AEC5-F2871537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461417"/>
            <a:ext cx="8842341" cy="769441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Dragon’s Identity Confirmed</a:t>
            </a:r>
            <a:endParaRPr lang="en-US" b="1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12:10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1857083"/>
            <a:ext cx="609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 Narrow" panose="020B0606020202030204" pitchFamily="34" charset="0"/>
              </a:rPr>
              <a:t>“</a:t>
            </a:r>
            <a:r>
              <a:rPr lang="en-US" sz="2800" b="1" i="1" dirty="0">
                <a:latin typeface="Arial Narrow" panose="020B0606020202030204" pitchFamily="34" charset="0"/>
              </a:rPr>
              <a:t>And I heard a </a:t>
            </a:r>
            <a:r>
              <a:rPr lang="en-US" sz="2800" b="1" i="1" u="sng" dirty="0">
                <a:latin typeface="Arial Narrow" panose="020B0606020202030204" pitchFamily="34" charset="0"/>
              </a:rPr>
              <a:t>great voice </a:t>
            </a:r>
            <a:r>
              <a:rPr lang="en-US" sz="2800" b="1" i="1" dirty="0">
                <a:latin typeface="Arial Narrow" panose="020B0606020202030204" pitchFamily="34" charset="0"/>
              </a:rPr>
              <a:t>in heaven, saying, </a:t>
            </a:r>
            <a:r>
              <a:rPr lang="en-US" sz="3600" b="1" i="1" dirty="0">
                <a:latin typeface="Arial Narrow" panose="020B0606020202030204" pitchFamily="34" charset="0"/>
              </a:rPr>
              <a:t>Now</a:t>
            </a:r>
            <a:r>
              <a:rPr lang="en-US" sz="2800" b="1" i="1" dirty="0">
                <a:latin typeface="Arial Narrow" panose="020B0606020202030204" pitchFamily="34" charset="0"/>
              </a:rPr>
              <a:t> is come the salvation, and the power, and the kingdom of our God, </a:t>
            </a:r>
            <a:r>
              <a:rPr lang="en-US" sz="2800" b="1" i="1" u="sng" dirty="0">
                <a:latin typeface="Arial Narrow" panose="020B0606020202030204" pitchFamily="34" charset="0"/>
              </a:rPr>
              <a:t>and the authority of his Christ</a:t>
            </a:r>
            <a:r>
              <a:rPr lang="en-US" sz="2800" b="1" i="1" dirty="0">
                <a:latin typeface="Arial Narrow" panose="020B0606020202030204" pitchFamily="34" charset="0"/>
              </a:rPr>
              <a:t>: for the accuser of our brethren is cast down, who accuseth them before our God day and night</a:t>
            </a:r>
            <a:r>
              <a:rPr lang="en-US" sz="2800" i="1" dirty="0">
                <a:latin typeface="Arial Narrow" panose="020B060602020203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3B79-168E-4076-AFAC-6DAC63295DC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8AF5251-318D-44E7-ACEB-D4DF82A79D51}"/>
              </a:ext>
            </a:extLst>
          </p:cNvPr>
          <p:cNvSpPr/>
          <p:nvPr/>
        </p:nvSpPr>
        <p:spPr>
          <a:xfrm>
            <a:off x="75416" y="2533652"/>
            <a:ext cx="1447800" cy="1365123"/>
          </a:xfrm>
          <a:prstGeom prst="wedgeEllipseCallout">
            <a:avLst>
              <a:gd name="adj1" fmla="val 146445"/>
              <a:gd name="adj2" fmla="val -32723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</a:rPr>
              <a:t>Climax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0D66B01-0ADD-4158-8DDD-8630B883D602}"/>
              </a:ext>
            </a:extLst>
          </p:cNvPr>
          <p:cNvSpPr/>
          <p:nvPr/>
        </p:nvSpPr>
        <p:spPr>
          <a:xfrm>
            <a:off x="2714332" y="5384800"/>
            <a:ext cx="3848101" cy="1276715"/>
          </a:xfrm>
          <a:prstGeom prst="wedgeRoundRectCallout">
            <a:avLst>
              <a:gd name="adj1" fmla="val 37364"/>
              <a:gd name="adj2" fmla="val -182971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</a:rPr>
              <a:t>Matthew 28:18; Daniel 2:44; 7:25;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</a:rPr>
              <a:t>Hebrews 2:14ff;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</a:rPr>
              <a:t>Luke 11:21-22; Isaiah 53:12</a:t>
            </a:r>
          </a:p>
        </p:txBody>
      </p:sp>
    </p:spTree>
    <p:extLst>
      <p:ext uri="{BB962C8B-B14F-4D97-AF65-F5344CB8AC3E}">
        <p14:creationId xmlns:p14="http://schemas.microsoft.com/office/powerpoint/2010/main" val="37802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12:10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001000" cy="533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81346" y="1904218"/>
            <a:ext cx="6096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 Narrow" panose="020B0606020202030204" pitchFamily="34" charset="0"/>
              </a:rPr>
              <a:t>“</a:t>
            </a:r>
            <a:r>
              <a:rPr lang="en-US" sz="3600" b="1" i="1" dirty="0">
                <a:latin typeface="Arial Narrow" panose="020B0606020202030204" pitchFamily="34" charset="0"/>
              </a:rPr>
              <a:t>Now</a:t>
            </a:r>
            <a:r>
              <a:rPr lang="en-US" sz="2800" b="1" i="1" dirty="0">
                <a:latin typeface="Arial Narrow" panose="020B0606020202030204" pitchFamily="34" charset="0"/>
              </a:rPr>
              <a:t> is come the salvation, and the power, and the kingdom of our God, </a:t>
            </a:r>
            <a:r>
              <a:rPr lang="en-US" sz="2800" b="1" i="1" u="sng" dirty="0">
                <a:latin typeface="Arial Narrow" panose="020B0606020202030204" pitchFamily="34" charset="0"/>
              </a:rPr>
              <a:t>and the authority of his Christ</a:t>
            </a:r>
            <a:r>
              <a:rPr lang="en-US" sz="2800" i="1" dirty="0">
                <a:latin typeface="Arial Narrow" panose="020B0606020202030204" pitchFamily="34" charset="0"/>
              </a:rPr>
              <a:t>”</a:t>
            </a:r>
          </a:p>
          <a:p>
            <a:pPr algn="ctr"/>
            <a:endParaRPr lang="en-US" sz="2800" b="1" i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i="1" dirty="0">
                <a:latin typeface="Arial Narrow" panose="020B0606020202030204" pitchFamily="34" charset="0"/>
              </a:rPr>
              <a:t> cf. </a:t>
            </a:r>
            <a:r>
              <a:rPr lang="en-US" sz="2800" i="1" dirty="0">
                <a:latin typeface="Arial Narrow" panose="020B0606020202030204" pitchFamily="34" charset="0"/>
              </a:rPr>
              <a:t>“</a:t>
            </a:r>
            <a:r>
              <a:rPr lang="en-US" sz="2800" b="1" i="1" dirty="0">
                <a:latin typeface="Arial Narrow" panose="020B0606020202030204" pitchFamily="34" charset="0"/>
              </a:rPr>
              <a:t>But the saints of the Most High shall receive the kingdom, and possess the kingdom for ever, even for ever and ever</a:t>
            </a:r>
            <a:r>
              <a:rPr lang="en-US" sz="2800" i="1" dirty="0">
                <a:latin typeface="Arial Narrow" panose="020B0606020202030204" pitchFamily="34" charset="0"/>
              </a:rPr>
              <a:t>.”</a:t>
            </a:r>
            <a:r>
              <a:rPr lang="en-US" sz="2800" b="1" i="1" dirty="0">
                <a:latin typeface="Arial Narrow" panose="020B0606020202030204" pitchFamily="34" charset="0"/>
              </a:rPr>
              <a:t> (Daniel 7:18; cf. Daniel 7:22-27).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3B79-168E-4076-AFAC-6DAC63295DC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3922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3" y="1449368"/>
            <a:ext cx="8898906" cy="5016758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12:10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b="1" dirty="0">
                <a:latin typeface="Arial Narrow" panose="020B0606020202030204" pitchFamily="34" charset="0"/>
              </a:rPr>
              <a:t>Praise</a:t>
            </a:r>
            <a:r>
              <a:rPr lang="en-US" dirty="0">
                <a:latin typeface="Arial Narrow" panose="020B0606020202030204" pitchFamily="34" charset="0"/>
              </a:rPr>
              <a:t> given to God for: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The coming of salvation (</a:t>
            </a:r>
            <a:r>
              <a:rPr lang="en-US" i="1" dirty="0">
                <a:latin typeface="Arial Narrow" panose="020B0606020202030204" pitchFamily="34" charset="0"/>
              </a:rPr>
              <a:t>manifested</a:t>
            </a:r>
            <a:r>
              <a:rPr lang="en-US" dirty="0">
                <a:latin typeface="Arial Narrow" panose="020B0606020202030204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Power </a:t>
            </a:r>
            <a:r>
              <a:rPr lang="en-US" i="1" dirty="0">
                <a:latin typeface="Arial Narrow" panose="020B0606020202030204" pitchFamily="34" charset="0"/>
              </a:rPr>
              <a:t>(vindicated)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As promised in Daniel 2, in spite of four mighty kingdoms of the earth; God’s Kingdom, God’s purpose would be achieved.</a:t>
            </a:r>
          </a:p>
          <a:p>
            <a:pPr lvl="2">
              <a:spcBef>
                <a:spcPts val="0"/>
              </a:spcBef>
            </a:pPr>
            <a:r>
              <a:rPr lang="en-US" b="1" i="1" dirty="0">
                <a:latin typeface="Arial Narrow" panose="020B0606020202030204" pitchFamily="34" charset="0"/>
              </a:rPr>
              <a:t>All nations would flow into it.</a:t>
            </a:r>
            <a:r>
              <a:rPr lang="en-US" b="1" dirty="0">
                <a:latin typeface="Arial Narrow" panose="020B0606020202030204" pitchFamily="34" charset="0"/>
              </a:rPr>
              <a:t> Isaiah 2:2; Micah 4</a:t>
            </a:r>
          </a:p>
          <a:p>
            <a:pPr lvl="2">
              <a:spcBef>
                <a:spcPts val="0"/>
              </a:spcBef>
            </a:pPr>
            <a:r>
              <a:rPr lang="en-US" b="1" i="1" dirty="0">
                <a:latin typeface="Arial Narrow" panose="020B0606020202030204" pitchFamily="34" charset="0"/>
              </a:rPr>
              <a:t>These would be His subjects.</a:t>
            </a:r>
            <a:r>
              <a:rPr lang="en-US" b="1" dirty="0">
                <a:latin typeface="Arial Narrow" panose="020B0606020202030204" pitchFamily="34" charset="0"/>
              </a:rPr>
              <a:t> cf. Psalms 2; 110; Revelation 12:5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Christ’s authority </a:t>
            </a:r>
            <a:r>
              <a:rPr lang="en-US" i="1" dirty="0">
                <a:latin typeface="Arial Narrow" panose="020B0606020202030204" pitchFamily="34" charset="0"/>
              </a:rPr>
              <a:t>(revealed)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Accomplished by His </a:t>
            </a:r>
            <a:r>
              <a:rPr lang="en-US" b="1" dirty="0">
                <a:latin typeface="Arial Narrow" panose="020B0606020202030204" pitchFamily="34" charset="0"/>
              </a:rPr>
              <a:t>death, burial,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b="1" dirty="0">
                <a:latin typeface="Arial Narrow" panose="020B0606020202030204" pitchFamily="34" charset="0"/>
              </a:rPr>
              <a:t>resurrection</a:t>
            </a:r>
          </a:p>
          <a:p>
            <a:pPr lvl="2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Ephesians 1:7</a:t>
            </a:r>
          </a:p>
          <a:p>
            <a:pPr lvl="2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Colossians 1:13-14; 2:15</a:t>
            </a:r>
          </a:p>
          <a:p>
            <a:pPr lvl="2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Matthew 28:18; 1 Peter 3:22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2E962-7D3E-4656-8F87-62C1D830A92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92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1" y="1515360"/>
            <a:ext cx="8974318" cy="4118050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12:10</a:t>
            </a:r>
            <a:r>
              <a:rPr lang="en-US" dirty="0">
                <a:latin typeface="Arial Narrow" panose="020B0606020202030204" pitchFamily="34" charset="0"/>
              </a:rPr>
              <a:t> – God receives</a:t>
            </a:r>
            <a:r>
              <a:rPr lang="en-US" b="1" dirty="0">
                <a:latin typeface="Arial Narrow" panose="020B0606020202030204" pitchFamily="34" charset="0"/>
              </a:rPr>
              <a:t> praise</a:t>
            </a:r>
            <a:r>
              <a:rPr lang="en-US" dirty="0">
                <a:latin typeface="Arial Narrow" panose="020B0606020202030204" pitchFamily="34" charset="0"/>
              </a:rPr>
              <a:t> because: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The accuser of the brethren </a:t>
            </a:r>
            <a:r>
              <a:rPr lang="en-US" dirty="0">
                <a:latin typeface="Arial Narrow" panose="020B0606020202030204" pitchFamily="34" charset="0"/>
              </a:rPr>
              <a:t>has been cast down.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The devil </a:t>
            </a:r>
            <a:r>
              <a:rPr lang="en-US" b="1" dirty="0">
                <a:latin typeface="Arial Narrow" panose="020B0606020202030204" pitchFamily="34" charset="0"/>
              </a:rPr>
              <a:t>lost the battle </a:t>
            </a:r>
            <a:r>
              <a:rPr lang="en-US" dirty="0">
                <a:latin typeface="Arial Narrow" panose="020B0606020202030204" pitchFamily="34" charset="0"/>
              </a:rPr>
              <a:t>in his great warfare against God.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He was </a:t>
            </a:r>
            <a:r>
              <a:rPr lang="en-US" b="1" dirty="0">
                <a:latin typeface="Arial Narrow" panose="020B0606020202030204" pitchFamily="34" charset="0"/>
              </a:rPr>
              <a:t>unable</a:t>
            </a:r>
            <a:r>
              <a:rPr lang="en-US" dirty="0">
                <a:latin typeface="Arial Narrow" panose="020B0606020202030204" pitchFamily="34" charset="0"/>
              </a:rPr>
              <a:t> to destroy the man child born on earth.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Finally, at </a:t>
            </a:r>
            <a:r>
              <a:rPr lang="en-US" b="1" dirty="0">
                <a:latin typeface="Arial Narrow" panose="020B0606020202030204" pitchFamily="34" charset="0"/>
              </a:rPr>
              <a:t>Christ’s death, </a:t>
            </a:r>
            <a:r>
              <a:rPr lang="en-US" dirty="0">
                <a:latin typeface="Arial Narrow" panose="020B0606020202030204" pitchFamily="34" charset="0"/>
              </a:rPr>
              <a:t>Satan lost the spiritual battle in heaven!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He was unable to prevent the </a:t>
            </a:r>
            <a:r>
              <a:rPr lang="en-US" b="1" dirty="0">
                <a:latin typeface="Arial Narrow" panose="020B0606020202030204" pitchFamily="34" charset="0"/>
              </a:rPr>
              <a:t>resurrection.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(Romans 1:4)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Powerless in any </a:t>
            </a:r>
            <a:r>
              <a:rPr lang="en-US" b="1" dirty="0">
                <a:latin typeface="Arial Narrow" panose="020B0606020202030204" pitchFamily="34" charset="0"/>
              </a:rPr>
              <a:t>confrontation</a:t>
            </a:r>
            <a:r>
              <a:rPr lang="en-US" dirty="0">
                <a:latin typeface="Arial Narrow" panose="020B0606020202030204" pitchFamily="34" charset="0"/>
              </a:rPr>
              <a:t> with God. </a:t>
            </a:r>
            <a:r>
              <a:rPr lang="en-US" b="1" dirty="0">
                <a:latin typeface="Arial Narrow" panose="020B0606020202030204" pitchFamily="34" charset="0"/>
              </a:rPr>
              <a:t>(Romans 8:33-39)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BB08F-F8CB-4D77-B7C5-9CE0B2A6B25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29738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12:11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573" y="1963916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they overcame him because of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the blood of the Lamb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and because of the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word of their testimony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they loved not their life even unto death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B0DC5-46D6-45C6-9D65-BCD042CCE55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24872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Formula for Victory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2652"/>
            <a:ext cx="8229600" cy="352096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WHO</a:t>
            </a:r>
            <a:r>
              <a:rPr lang="en-US" sz="4000" dirty="0">
                <a:latin typeface="Arial Narrow" panose="020B0606020202030204" pitchFamily="34" charset="0"/>
              </a:rPr>
              <a:t> conquered and gained the victory and </a:t>
            </a:r>
            <a:r>
              <a:rPr lang="en-US" sz="4000" b="1" dirty="0">
                <a:latin typeface="Arial Narrow" panose="020B0606020202030204" pitchFamily="34" charset="0"/>
              </a:rPr>
              <a:t>HOW </a:t>
            </a:r>
            <a:r>
              <a:rPr lang="en-US" sz="4000" dirty="0">
                <a:latin typeface="Arial Narrow" panose="020B0606020202030204" pitchFamily="34" charset="0"/>
              </a:rPr>
              <a:t>did they do it?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latin typeface="Arial Narrow" panose="020B0606020202030204" pitchFamily="34" charset="0"/>
              </a:rPr>
              <a:t>The </a:t>
            </a:r>
            <a:r>
              <a:rPr lang="en-US" sz="4000" b="1" dirty="0">
                <a:latin typeface="Arial Narrow" panose="020B0606020202030204" pitchFamily="34" charset="0"/>
              </a:rPr>
              <a:t>brethren,</a:t>
            </a:r>
            <a:r>
              <a:rPr lang="en-US" sz="4000" dirty="0">
                <a:latin typeface="Arial Narrow" panose="020B0606020202030204" pitchFamily="34" charset="0"/>
              </a:rPr>
              <a:t> who suffered at the hands of Satan </a:t>
            </a:r>
            <a:r>
              <a:rPr lang="en-US" sz="4000" b="1" dirty="0">
                <a:latin typeface="Arial Narrow" panose="020B0606020202030204" pitchFamily="34" charset="0"/>
              </a:rPr>
              <a:t>OVERCAME</a:t>
            </a:r>
            <a:r>
              <a:rPr lang="en-US" sz="4000" dirty="0">
                <a:latin typeface="Arial Narrow" panose="020B0606020202030204" pitchFamily="34" charset="0"/>
              </a:rPr>
              <a:t>!</a:t>
            </a:r>
          </a:p>
          <a:p>
            <a:pPr marL="62865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Arial Narrow" panose="020B0606020202030204" pitchFamily="34" charset="0"/>
              </a:rPr>
              <a:t>But HOW?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B6FEE-ACB2-427A-ACAC-EFA924EB48F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0009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Formula for Victory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394"/>
            <a:ext cx="8229600" cy="5459956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Arial Narrow" panose="020B0606020202030204" pitchFamily="34" charset="0"/>
              </a:rPr>
              <a:t>12:11</a:t>
            </a:r>
            <a:r>
              <a:rPr lang="en-US" dirty="0">
                <a:latin typeface="Arial Narrow" panose="020B0606020202030204" pitchFamily="34" charset="0"/>
              </a:rPr>
              <a:t> – Three answers are given as to </a:t>
            </a:r>
            <a:r>
              <a:rPr lang="en-US" b="1" dirty="0">
                <a:latin typeface="Arial Narrow" panose="020B0606020202030204" pitchFamily="34" charset="0"/>
              </a:rPr>
              <a:t>HOW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pPr marL="801688" lvl="1" indent="-344488">
              <a:buNone/>
            </a:pPr>
            <a:r>
              <a:rPr lang="en-US" b="1" dirty="0">
                <a:latin typeface="Arial Narrow" panose="020B0606020202030204" pitchFamily="34" charset="0"/>
              </a:rPr>
              <a:t>1.	</a:t>
            </a:r>
            <a:r>
              <a:rPr lang="en-US" dirty="0">
                <a:latin typeface="Arial Narrow" panose="020B0606020202030204" pitchFamily="34" charset="0"/>
              </a:rPr>
              <a:t>By the </a:t>
            </a:r>
            <a:r>
              <a:rPr lang="en-US" b="1" u="sng" dirty="0">
                <a:latin typeface="Arial Narrow" panose="020B0606020202030204" pitchFamily="34" charset="0"/>
              </a:rPr>
              <a:t>blood of the Lamb</a:t>
            </a:r>
            <a:r>
              <a:rPr lang="en-US" b="1" dirty="0">
                <a:latin typeface="Arial Narrow" panose="020B0606020202030204" pitchFamily="34" charset="0"/>
              </a:rPr>
              <a:t>. </a:t>
            </a:r>
            <a:r>
              <a:rPr lang="en-US" dirty="0">
                <a:latin typeface="Arial Narrow" panose="020B0606020202030204" pitchFamily="34" charset="0"/>
              </a:rPr>
              <a:t>God, through His grace, provided the means of forgiveness by sacrificing Christ! Thus, He purified our souls!</a:t>
            </a:r>
          </a:p>
          <a:p>
            <a:pPr marL="857250" lvl="2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1 Peter 1:18-20; Ephesians 2:8-9, 10-11; 1 Peter 1:22-23; Romans 6:3-4; Revelation 1:5-6</a:t>
            </a:r>
            <a:r>
              <a:rPr lang="en-US" dirty="0">
                <a:latin typeface="Arial Narrow" panose="020B0606020202030204" pitchFamily="34" charset="0"/>
              </a:rPr>
              <a:t>.</a:t>
            </a:r>
            <a:endParaRPr lang="en-US" b="1" dirty="0">
              <a:latin typeface="Arial Narrow" panose="020B0606020202030204" pitchFamily="34" charset="0"/>
            </a:endParaRPr>
          </a:p>
          <a:p>
            <a:pPr marL="801688" lvl="1" indent="-344488">
              <a:buNone/>
            </a:pPr>
            <a:r>
              <a:rPr lang="en-US" b="1" dirty="0">
                <a:latin typeface="Arial Narrow" panose="020B0606020202030204" pitchFamily="34" charset="0"/>
              </a:rPr>
              <a:t>2.	And by the </a:t>
            </a:r>
            <a:r>
              <a:rPr lang="en-US" b="1" u="sng" dirty="0">
                <a:latin typeface="Arial Narrow" panose="020B0606020202030204" pitchFamily="34" charset="0"/>
              </a:rPr>
              <a:t>word of their testimony</a:t>
            </a:r>
            <a:r>
              <a:rPr lang="en-US" dirty="0">
                <a:latin typeface="Arial Narrow" panose="020B0606020202030204" pitchFamily="34" charset="0"/>
              </a:rPr>
              <a:t>. More than confessing their sins (</a:t>
            </a:r>
            <a:r>
              <a:rPr lang="en-US" b="1" dirty="0">
                <a:latin typeface="Arial Narrow" panose="020B0606020202030204" pitchFamily="34" charset="0"/>
              </a:rPr>
              <a:t>1 John 1:9</a:t>
            </a:r>
            <a:r>
              <a:rPr lang="en-US" dirty="0">
                <a:latin typeface="Arial Narrow" panose="020B0606020202030204" pitchFamily="34" charset="0"/>
              </a:rPr>
              <a:t>) – unashamed confession of their faith shown in their faithful lives. Unwilling to bow to Caesar as God! Committed Christians are known by the lives they live!</a:t>
            </a:r>
          </a:p>
          <a:p>
            <a:pPr lvl="2"/>
            <a:r>
              <a:rPr lang="en-US" b="1" dirty="0">
                <a:latin typeface="Arial Narrow" panose="020B0606020202030204" pitchFamily="34" charset="0"/>
              </a:rPr>
              <a:t>Matthew 10:32-33; Romans 10:9-10; Galatians 6:7-8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B6FEE-ACB2-427A-ACAC-EFA924EB48F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252953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369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>
                <a:latin typeface="Arial Narrow" panose="020B0606020202030204" pitchFamily="34" charset="0"/>
              </a:rPr>
              <a:t>12:11</a:t>
            </a:r>
            <a:r>
              <a:rPr lang="en-US" sz="3600" dirty="0">
                <a:latin typeface="Arial Narrow" panose="020B0606020202030204" pitchFamily="34" charset="0"/>
              </a:rPr>
              <a:t> – Three answers are given as to </a:t>
            </a:r>
            <a:r>
              <a:rPr lang="en-US" sz="3600" b="1" dirty="0">
                <a:latin typeface="Arial Narrow" panose="020B0606020202030204" pitchFamily="34" charset="0"/>
              </a:rPr>
              <a:t>HOW</a:t>
            </a:r>
            <a:r>
              <a:rPr lang="en-US" sz="3600" dirty="0">
                <a:latin typeface="Arial Narrow" panose="020B0606020202030204" pitchFamily="34" charset="0"/>
              </a:rPr>
              <a:t>:</a:t>
            </a:r>
          </a:p>
          <a:p>
            <a:pPr marL="457200" lvl="1" indent="0">
              <a:buNone/>
            </a:pPr>
            <a:endParaRPr lang="en-US" sz="3200" dirty="0">
              <a:latin typeface="Arial Narrow" panose="020B0606020202030204" pitchFamily="34" charset="0"/>
            </a:endParaRPr>
          </a:p>
          <a:p>
            <a:pPr marL="971550" lvl="1" indent="-514350">
              <a:spcBef>
                <a:spcPts val="0"/>
              </a:spcBef>
              <a:buAutoNum type="arabicPeriod"/>
            </a:pPr>
            <a:r>
              <a:rPr lang="en-US" sz="3200" dirty="0">
                <a:latin typeface="Arial Narrow" panose="020B0606020202030204" pitchFamily="34" charset="0"/>
              </a:rPr>
              <a:t>By the </a:t>
            </a:r>
            <a:r>
              <a:rPr lang="en-US" sz="3200" b="1" u="sng" dirty="0">
                <a:latin typeface="Arial Narrow" panose="020B0606020202030204" pitchFamily="34" charset="0"/>
              </a:rPr>
              <a:t>blood of the Lamb</a:t>
            </a:r>
            <a:r>
              <a:rPr lang="en-US" sz="3200" b="1" dirty="0">
                <a:latin typeface="Arial Narrow" panose="020B0606020202030204" pitchFamily="34" charset="0"/>
              </a:rPr>
              <a:t>.</a:t>
            </a:r>
          </a:p>
          <a:p>
            <a:pPr marL="971550" lvl="1" indent="-514350">
              <a:spcBef>
                <a:spcPts val="0"/>
              </a:spcBef>
              <a:buAutoNum type="arabicPeriod" startAt="2"/>
            </a:pPr>
            <a:r>
              <a:rPr lang="en-US" sz="3200" dirty="0">
                <a:latin typeface="Arial Narrow" panose="020B0606020202030204" pitchFamily="34" charset="0"/>
              </a:rPr>
              <a:t>And by the </a:t>
            </a:r>
            <a:r>
              <a:rPr lang="en-US" sz="3200" b="1" u="sng" dirty="0">
                <a:latin typeface="Arial Narrow" panose="020B0606020202030204" pitchFamily="34" charset="0"/>
              </a:rPr>
              <a:t>word of their testimony</a:t>
            </a:r>
            <a:r>
              <a:rPr lang="en-US" sz="3200" b="1" dirty="0">
                <a:latin typeface="Arial Narrow" panose="020B0606020202030204" pitchFamily="34" charset="0"/>
              </a:rPr>
              <a:t>.</a:t>
            </a:r>
          </a:p>
          <a:p>
            <a:pPr marL="971550" lvl="1" indent="-514350">
              <a:spcBef>
                <a:spcPts val="0"/>
              </a:spcBef>
              <a:buAutoNum type="arabicPeriod" startAt="2"/>
            </a:pPr>
            <a:r>
              <a:rPr lang="en-US" sz="3600" dirty="0">
                <a:latin typeface="Arial Narrow" panose="020B0606020202030204" pitchFamily="34" charset="0"/>
              </a:rPr>
              <a:t>And </a:t>
            </a:r>
            <a:r>
              <a:rPr lang="en-US" sz="3600" b="1" u="sng" dirty="0">
                <a:latin typeface="Arial Narrow" panose="020B0606020202030204" pitchFamily="34" charset="0"/>
              </a:rPr>
              <a:t>they loved not their lives unto the death</a:t>
            </a:r>
            <a:r>
              <a:rPr lang="en-US" sz="3600" b="1" dirty="0">
                <a:latin typeface="Arial Narrow" panose="020B0606020202030204" pitchFamily="34" charset="0"/>
              </a:rPr>
              <a:t>. </a:t>
            </a:r>
            <a:r>
              <a:rPr lang="en-US" dirty="0">
                <a:latin typeface="Arial Narrow" panose="020B0606020202030204" pitchFamily="34" charset="0"/>
              </a:rPr>
              <a:t>Total commitment and love for God was seen in their willingness to die for their faith! No worldly compromise. Understood that God – not men – are to be feared! Obeyed the gospel and lived it!</a:t>
            </a:r>
            <a:endParaRPr lang="en-US" dirty="0">
              <a:latin typeface="Book Antiqua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800" b="1" dirty="0">
                <a:latin typeface="Arial Narrow" panose="020B0606020202030204" pitchFamily="34" charset="0"/>
              </a:rPr>
              <a:t>Matthew 10:28; 16:26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Formula for Victory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28E01-6957-4008-A70B-44E43418FDE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3550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12:12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965" y="2094424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Therefore rejoice, O heavens, and ye that dwell in them.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Woe for the earth and for the sea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because the devil is gone down unto you, having great wrath,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knowing that he hath but a short time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E37E8-3405-4749-9786-C85D42B996A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40056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12:7-8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4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52919" y="1803746"/>
            <a:ext cx="5181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And there was war in heaven: </a:t>
            </a:r>
            <a:r>
              <a:rPr lang="en-US" sz="32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Michael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and his angels (going forth) to war with the dragon; and the dragon warred and his angels; And they prevailed not, neither was their place found any more in heaven</a:t>
            </a:r>
            <a:r>
              <a:rPr lang="en-US" sz="2800" i="1" dirty="0">
                <a:latin typeface="Arial Narrow" panose="020B060602020203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F6A22-9589-414C-A603-215B75548A4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3969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Cause to Rejoice!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941"/>
            <a:ext cx="8229600" cy="5226046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All who belong to God can </a:t>
            </a:r>
            <a:r>
              <a:rPr lang="en-US" b="1" dirty="0">
                <a:latin typeface="Arial Narrow" panose="020B0606020202030204" pitchFamily="34" charset="0"/>
              </a:rPr>
              <a:t>rejoice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  <a:p>
            <a:r>
              <a:rPr lang="en-US" dirty="0">
                <a:latin typeface="Arial Narrow" panose="020B0606020202030204" pitchFamily="34" charset="0"/>
              </a:rPr>
              <a:t>The heavenly angels and all the loyal saints who emerged from the great tribulation celebrate because of </a:t>
            </a:r>
            <a:r>
              <a:rPr lang="en-US" b="1" dirty="0">
                <a:latin typeface="Arial Narrow" panose="020B0606020202030204" pitchFamily="34" charset="0"/>
              </a:rPr>
              <a:t>Satan’s defeat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  <a:p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Woe to the earth</a:t>
            </a:r>
            <a:r>
              <a:rPr lang="en-US" dirty="0">
                <a:latin typeface="Arial Narrow" panose="020B0606020202030204" pitchFamily="34" charset="0"/>
              </a:rPr>
              <a:t>” he has lost in heaven, and only the earth is left!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Has only a “</a:t>
            </a:r>
            <a:r>
              <a:rPr lang="en-US" b="1" dirty="0">
                <a:latin typeface="Arial Narrow" panose="020B0606020202030204" pitchFamily="34" charset="0"/>
              </a:rPr>
              <a:t>short time</a:t>
            </a:r>
            <a:r>
              <a:rPr lang="en-US" dirty="0">
                <a:latin typeface="Arial Narrow" panose="020B0606020202030204" pitchFamily="34" charset="0"/>
              </a:rPr>
              <a:t>” to persecute God’s people!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cf. Revelation 6:9-11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He Knows his time is limited, so turns his evil arsenal </a:t>
            </a:r>
            <a:r>
              <a:rPr lang="en-US" b="1" dirty="0">
                <a:latin typeface="Arial Narrow" panose="020B0606020202030204" pitchFamily="34" charset="0"/>
              </a:rPr>
              <a:t>on the church </a:t>
            </a:r>
            <a:r>
              <a:rPr lang="en-US" dirty="0">
                <a:latin typeface="Arial Narrow" panose="020B0606020202030204" pitchFamily="34" charset="0"/>
              </a:rPr>
              <a:t>– God’s children!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9F1E5-D3DA-4B48-8953-218591BD88B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24998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12:13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573" y="2189437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when the dragon saw that he was cast down to the earth,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he persecuted the woman that brought forth the man (child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320B4-5253-4DE2-A461-15C5FDFC176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5846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Woman Persecuted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5" y="1600200"/>
            <a:ext cx="8861196" cy="4918269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Satan knows he must fight on earth.</a:t>
            </a:r>
          </a:p>
          <a:p>
            <a:r>
              <a:rPr lang="en-US" dirty="0">
                <a:latin typeface="Arial Narrow" panose="020B0606020202030204" pitchFamily="34" charset="0"/>
              </a:rPr>
              <a:t>This </a:t>
            </a:r>
            <a:r>
              <a:rPr lang="en-US" b="1" dirty="0">
                <a:latin typeface="Arial Narrow" panose="020B0606020202030204" pitchFamily="34" charset="0"/>
              </a:rPr>
              <a:t>antagonism</a:t>
            </a:r>
            <a:r>
              <a:rPr lang="en-US" dirty="0">
                <a:latin typeface="Arial Narrow" panose="020B0606020202030204" pitchFamily="34" charset="0"/>
              </a:rPr>
              <a:t> originated with Satan’s hatred for Christ!</a:t>
            </a:r>
          </a:p>
          <a:p>
            <a:r>
              <a:rPr lang="en-US" dirty="0">
                <a:latin typeface="Arial Narrow" panose="020B0606020202030204" pitchFamily="34" charset="0"/>
              </a:rPr>
              <a:t>He turns his attention to the </a:t>
            </a:r>
            <a:r>
              <a:rPr lang="en-US" b="1" dirty="0">
                <a:latin typeface="Arial Narrow" panose="020B0606020202030204" pitchFamily="34" charset="0"/>
              </a:rPr>
              <a:t>children of his conqueror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Primary application </a:t>
            </a:r>
            <a:r>
              <a:rPr lang="en-US" dirty="0">
                <a:latin typeface="Arial Narrow" panose="020B0606020202030204" pitchFamily="34" charset="0"/>
              </a:rPr>
              <a:t>to Revelation is the Roman persecution, the </a:t>
            </a:r>
            <a:r>
              <a:rPr lang="en-US" b="1" dirty="0">
                <a:latin typeface="Arial Narrow" panose="020B0606020202030204" pitchFamily="34" charset="0"/>
              </a:rPr>
              <a:t>beast’s </a:t>
            </a:r>
            <a:r>
              <a:rPr lang="en-US" dirty="0">
                <a:latin typeface="Arial Narrow" panose="020B0606020202030204" pitchFamily="34" charset="0"/>
              </a:rPr>
              <a:t>great persecution of the </a:t>
            </a:r>
            <a:r>
              <a:rPr lang="en-US" b="1" dirty="0">
                <a:latin typeface="Arial Narrow" panose="020B0606020202030204" pitchFamily="34" charset="0"/>
              </a:rPr>
              <a:t>church.</a:t>
            </a:r>
          </a:p>
          <a:p>
            <a:r>
              <a:rPr lang="en-US" dirty="0">
                <a:latin typeface="Arial Narrow" panose="020B0606020202030204" pitchFamily="34" charset="0"/>
              </a:rPr>
              <a:t>Yet, to this day Satan persecutes God’s children by encouraging them to </a:t>
            </a:r>
            <a:r>
              <a:rPr lang="en-US" b="1" dirty="0">
                <a:latin typeface="Arial Narrow" panose="020B0606020202030204" pitchFamily="34" charset="0"/>
              </a:rPr>
              <a:t>abandon their faith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749C0-59A7-4A9D-8927-A0EA9E82E02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8742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12:14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573" y="1935371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And there were given to the woman the </a:t>
            </a:r>
            <a:r>
              <a:rPr lang="en-US" sz="32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two wings of the great e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agle, that she might fly into the wilderness unto her place, where she is nourished for </a:t>
            </a:r>
            <a:r>
              <a:rPr lang="en-US" sz="32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a time, and times, and half a time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, from the face of the serpent</a:t>
            </a:r>
            <a:r>
              <a:rPr lang="en-US" sz="3200" i="1" dirty="0">
                <a:latin typeface="Arial Narrow" panose="020B060602020203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2BCBC-FCD3-4BE9-9584-0491F0FFC67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2BD6105-CB1B-41FC-ABF1-D4F54273DE7E}"/>
              </a:ext>
            </a:extLst>
          </p:cNvPr>
          <p:cNvSpPr/>
          <p:nvPr/>
        </p:nvSpPr>
        <p:spPr>
          <a:xfrm>
            <a:off x="6886577" y="5203127"/>
            <a:ext cx="2009775" cy="1471051"/>
          </a:xfrm>
          <a:prstGeom prst="wedgeEllipseCallout">
            <a:avLst>
              <a:gd name="adj1" fmla="val -55020"/>
              <a:gd name="adj2" fmla="val -107238"/>
            </a:avLst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Revelation 11:3; 12:6, 14; 13:5; 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r>
              <a:rPr lang="en-US" dirty="0">
                <a:solidFill>
                  <a:prstClr val="white"/>
                </a:solidFill>
                <a:latin typeface="Calibri"/>
              </a:rPr>
              <a:t>cf. Daniel 7:25</a:t>
            </a:r>
          </a:p>
        </p:txBody>
      </p:sp>
    </p:spTree>
    <p:extLst>
      <p:ext uri="{BB962C8B-B14F-4D97-AF65-F5344CB8AC3E}">
        <p14:creationId xmlns:p14="http://schemas.microsoft.com/office/powerpoint/2010/main" val="23814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19 Woman with the Wings of an 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1C084D-5F4E-47A8-A381-3B787536215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607515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Flight of the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41" y="1317392"/>
            <a:ext cx="8517117" cy="5478423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Where she is nourished for </a:t>
            </a:r>
            <a:r>
              <a:rPr lang="en-US" sz="2500" b="1" i="1" dirty="0">
                <a:latin typeface="Arial Narrow" panose="020B0606020202030204" pitchFamily="34" charset="0"/>
              </a:rPr>
              <a:t>a time, and times, and half a time</a:t>
            </a:r>
            <a:r>
              <a:rPr lang="en-US" sz="2500" dirty="0">
                <a:latin typeface="Arial Narrow" panose="020B0606020202030204" pitchFamily="34" charset="0"/>
              </a:rPr>
              <a:t>, from the face of the serpent. Three and a half years is equivalent to 1,260 days (verse 6) and forty-two months occurring elsewhere in the book.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two witnesses shall prophesy 1,260 days (11:3).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holy city shall be trodden under foot forty-two months (11:2; 13:5).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woman is nourished for a time, times, and half a time (12:6, 14).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</a:t>
            </a:r>
            <a:r>
              <a:rPr lang="en-US" sz="2500" b="1" dirty="0">
                <a:latin typeface="Arial Narrow" panose="020B0606020202030204" pitchFamily="34" charset="0"/>
              </a:rPr>
              <a:t>fourth kingdom </a:t>
            </a:r>
            <a:r>
              <a:rPr lang="en-US" sz="2500" dirty="0">
                <a:latin typeface="Arial Narrow" panose="020B0606020202030204" pitchFamily="34" charset="0"/>
              </a:rPr>
              <a:t>would war against the saints for </a:t>
            </a:r>
            <a:r>
              <a:rPr lang="en-US" sz="2500" i="1" dirty="0">
                <a:latin typeface="Arial Narrow" panose="020B0606020202030204" pitchFamily="34" charset="0"/>
              </a:rPr>
              <a:t>a “</a:t>
            </a:r>
            <a:r>
              <a:rPr lang="en-US" sz="2500" b="1" i="1" dirty="0">
                <a:latin typeface="Arial Narrow" panose="020B0606020202030204" pitchFamily="34" charset="0"/>
              </a:rPr>
              <a:t>time, times, and the dividing of time</a:t>
            </a:r>
            <a:r>
              <a:rPr lang="en-US" sz="2500" i="1" dirty="0">
                <a:latin typeface="Arial Narrow" panose="020B0606020202030204" pitchFamily="34" charset="0"/>
              </a:rPr>
              <a:t>”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b="1" dirty="0">
                <a:latin typeface="Arial Narrow" panose="020B0606020202030204" pitchFamily="34" charset="0"/>
              </a:rPr>
              <a:t>(Daniel 7:25). </a:t>
            </a:r>
            <a:r>
              <a:rPr lang="en-US" sz="2500" dirty="0">
                <a:latin typeface="Arial Narrow" panose="020B0606020202030204" pitchFamily="34" charset="0"/>
              </a:rPr>
              <a:t>The fulfillment of Daniel’s prophecy is revealed to John. The recipients are under severe persecution from the Roman Empire.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promise being assured throughout Revelation is that God will nourish His people through the time of testing.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37449-DC3B-499D-A395-A756F76B266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7038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2 dpi JPEG\18  War in He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2955E4-41C0-4356-8073-ACB12BB8C52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55298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War in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554162"/>
            <a:ext cx="8420100" cy="3613297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apocalyptic scene shifts from </a:t>
            </a:r>
            <a:r>
              <a:rPr lang="en-US" b="1" dirty="0">
                <a:latin typeface="Arial Narrow" panose="020B0606020202030204" pitchFamily="34" charset="0"/>
              </a:rPr>
              <a:t>earth to heaven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>
                <a:latin typeface="Arial Narrow" panose="020B0606020202030204" pitchFamily="34" charset="0"/>
              </a:rPr>
              <a:t>opponents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Michael and his angels</a:t>
            </a:r>
            <a:r>
              <a:rPr lang="en-US" dirty="0">
                <a:latin typeface="Arial Narrow" panose="020B0606020202030204" pitchFamily="34" charset="0"/>
              </a:rPr>
              <a:t> (</a:t>
            </a:r>
            <a:r>
              <a:rPr lang="en-US" b="1" dirty="0">
                <a:latin typeface="Arial Narrow" panose="020B0606020202030204" pitchFamily="34" charset="0"/>
              </a:rPr>
              <a:t>Daniel 10:13, 21; 12:1; Jude 9</a:t>
            </a:r>
            <a:r>
              <a:rPr lang="en-US" dirty="0">
                <a:latin typeface="Arial Narrow" panose="020B0606020202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versus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Dragon and his angels</a:t>
            </a:r>
          </a:p>
          <a:p>
            <a:pPr lvl="2"/>
            <a:r>
              <a:rPr lang="en-US" b="1" dirty="0">
                <a:latin typeface="Arial Narrow" panose="020B0606020202030204" pitchFamily="34" charset="0"/>
              </a:rPr>
              <a:t>Not his first defeat (2 Peter 2:4; Jude 6; Luke 8:31)</a:t>
            </a:r>
          </a:p>
          <a:p>
            <a:pPr lvl="2"/>
            <a:r>
              <a:rPr lang="en-US" b="1" dirty="0">
                <a:latin typeface="Arial Narrow" panose="020B0606020202030204" pitchFamily="34" charset="0"/>
              </a:rPr>
              <a:t>Doesn’t stop him from accusing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(Job 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B7CD3-E855-4559-8C54-035E4D0F48E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6420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51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apocalyptic scene shifts from </a:t>
            </a:r>
            <a:r>
              <a:rPr lang="en-US" b="1" dirty="0">
                <a:latin typeface="Arial Narrow" panose="020B0606020202030204" pitchFamily="34" charset="0"/>
              </a:rPr>
              <a:t>earth to heaven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>
                <a:latin typeface="Arial Narrow" panose="020B0606020202030204" pitchFamily="34" charset="0"/>
              </a:rPr>
              <a:t>opponent</a:t>
            </a:r>
            <a:r>
              <a:rPr lang="en-US" dirty="0">
                <a:latin typeface="Arial Narrow" panose="020B0606020202030204" pitchFamily="34" charset="0"/>
              </a:rPr>
              <a:t>: </a:t>
            </a:r>
            <a:r>
              <a:rPr lang="en-US" i="1" dirty="0">
                <a:latin typeface="Arial Narrow" panose="020B0606020202030204" pitchFamily="34" charset="0"/>
              </a:rPr>
              <a:t>(devil)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Power begins to diminish with the ministry of Christ. (Luke 10:18; John 14:30)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It is further limited by the coming of the Holy Spirit. (John 16:8-11)</a:t>
            </a:r>
          </a:p>
          <a:p>
            <a:pPr lvl="1"/>
            <a:r>
              <a:rPr lang="en-US" b="1" u="sng" dirty="0">
                <a:latin typeface="Arial Narrow" panose="020B0606020202030204" pitchFamily="34" charset="0"/>
              </a:rPr>
              <a:t>Christ removed Satan’s power over death</a:t>
            </a:r>
            <a:r>
              <a:rPr lang="en-US" b="1" dirty="0">
                <a:latin typeface="Arial Narrow" panose="020B0606020202030204" pitchFamily="34" charset="0"/>
              </a:rPr>
              <a:t>.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(Hebrews 2:14; John 12:31; 1 John 3:8)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We now have an advocate with the Father.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(1 John 2:1-2; James 4:7-8)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War in Heaven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8F68EA-DCCC-420C-B4EA-AAB4B0E9968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803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7207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Symbolic representation </a:t>
            </a:r>
            <a:r>
              <a:rPr lang="en-US" dirty="0">
                <a:latin typeface="Arial Narrow" panose="020B0606020202030204" pitchFamily="34" charset="0"/>
              </a:rPr>
              <a:t>of Satan’s </a:t>
            </a:r>
            <a:r>
              <a:rPr lang="en-US" b="1" dirty="0">
                <a:latin typeface="Arial Narrow" panose="020B0606020202030204" pitchFamily="34" charset="0"/>
              </a:rPr>
              <a:t>angry reaction </a:t>
            </a:r>
            <a:r>
              <a:rPr lang="en-US" dirty="0">
                <a:latin typeface="Arial Narrow" panose="020B0606020202030204" pitchFamily="34" charset="0"/>
              </a:rPr>
              <a:t>to the Messiah’s escape from his wicked plot to destroy Him!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Michael and his fellow angels engage them in battle!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Michael and his angels will </a:t>
            </a:r>
            <a:r>
              <a:rPr lang="en-US" b="1" dirty="0">
                <a:latin typeface="Arial Narrow" panose="020B0606020202030204" pitchFamily="34" charset="0"/>
              </a:rPr>
              <a:t>prevail</a:t>
            </a:r>
            <a:r>
              <a:rPr lang="en-US" dirty="0">
                <a:latin typeface="Arial Narrow" panose="020B0606020202030204" pitchFamily="34" charset="0"/>
              </a:rPr>
              <a:t> because they have God’s </a:t>
            </a:r>
            <a:r>
              <a:rPr lang="en-US" b="1" dirty="0">
                <a:latin typeface="Arial Narrow" panose="020B0606020202030204" pitchFamily="34" charset="0"/>
              </a:rPr>
              <a:t>power and authority </a:t>
            </a:r>
            <a:r>
              <a:rPr lang="en-US" dirty="0">
                <a:latin typeface="Arial Narrow" panose="020B0606020202030204" pitchFamily="34" charset="0"/>
              </a:rPr>
              <a:t>behind them!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War in Heaven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B972-7611-4DB8-9587-E056A381B29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268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2048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Spiritual warfare </a:t>
            </a:r>
            <a:r>
              <a:rPr lang="en-US" dirty="0">
                <a:latin typeface="Arial Narrow" panose="020B0606020202030204" pitchFamily="34" charset="0"/>
              </a:rPr>
              <a:t>behind the scenes.</a:t>
            </a:r>
          </a:p>
          <a:p>
            <a:r>
              <a:rPr lang="en-US" dirty="0">
                <a:latin typeface="Arial Narrow" panose="020B0606020202030204" pitchFamily="34" charset="0"/>
              </a:rPr>
              <a:t>Satan’s angels were “</a:t>
            </a:r>
            <a:r>
              <a:rPr lang="en-US" b="1" dirty="0">
                <a:latin typeface="Arial Narrow" panose="020B0606020202030204" pitchFamily="34" charset="0"/>
              </a:rPr>
              <a:t>not strong enough</a:t>
            </a:r>
            <a:r>
              <a:rPr lang="en-US" dirty="0">
                <a:latin typeface="Arial Narrow" panose="020B0606020202030204" pitchFamily="34" charset="0"/>
              </a:rPr>
              <a:t>.”</a:t>
            </a:r>
          </a:p>
          <a:p>
            <a:r>
              <a:rPr lang="en-US" dirty="0">
                <a:latin typeface="Arial Narrow" panose="020B0606020202030204" pitchFamily="34" charset="0"/>
              </a:rPr>
              <a:t>No longer is a place “</a:t>
            </a:r>
            <a:r>
              <a:rPr lang="en-US" b="1" dirty="0">
                <a:latin typeface="Arial Narrow" panose="020B0606020202030204" pitchFamily="34" charset="0"/>
              </a:rPr>
              <a:t>found for them in heaven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Resounding defeat </a:t>
            </a:r>
            <a:r>
              <a:rPr lang="en-US" dirty="0">
                <a:latin typeface="Arial Narrow" panose="020B0606020202030204" pitchFamily="34" charset="0"/>
              </a:rPr>
              <a:t>in the heavenly realm by Michael and his angels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Complete defeat for Satan, and </a:t>
            </a:r>
            <a:r>
              <a:rPr lang="en-US" b="1" dirty="0">
                <a:latin typeface="Arial Narrow" panose="020B0606020202030204" pitchFamily="34" charset="0"/>
              </a:rPr>
              <a:t>complete victory</a:t>
            </a:r>
            <a:r>
              <a:rPr lang="en-US" dirty="0">
                <a:latin typeface="Arial Narrow" panose="020B0606020202030204" pitchFamily="34" charset="0"/>
              </a:rPr>
              <a:t> for Christ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Satan no longer has </a:t>
            </a:r>
            <a:r>
              <a:rPr lang="en-US" b="1" dirty="0">
                <a:latin typeface="Arial Narrow" panose="020B0606020202030204" pitchFamily="34" charset="0"/>
              </a:rPr>
              <a:t>any</a:t>
            </a:r>
            <a:r>
              <a:rPr lang="en-US" dirty="0">
                <a:latin typeface="Arial Narrow" panose="020B0606020202030204" pitchFamily="34" charset="0"/>
              </a:rPr>
              <a:t> ground to accuse God’s people; it’s </a:t>
            </a:r>
            <a:r>
              <a:rPr lang="en-US" b="1" dirty="0">
                <a:latin typeface="Arial Narrow" panose="020B0606020202030204" pitchFamily="34" charset="0"/>
              </a:rPr>
              <a:t>all</a:t>
            </a:r>
            <a:r>
              <a:rPr lang="en-US" dirty="0">
                <a:latin typeface="Arial Narrow" panose="020B0606020202030204" pitchFamily="34" charset="0"/>
              </a:rPr>
              <a:t> been taken away! </a:t>
            </a:r>
            <a:r>
              <a:rPr lang="en-US" b="1" dirty="0">
                <a:latin typeface="Arial Narrow" panose="020B0606020202030204" pitchFamily="34" charset="0"/>
              </a:rPr>
              <a:t>(Hebrews 2:14-15)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in Heaven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5A296-019D-48E9-8121-3EE779403C3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26677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12:9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799" y="1600204"/>
            <a:ext cx="71913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1747" y="1867884"/>
            <a:ext cx="5495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great dragon was cast down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the old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serpent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he that is called the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Devil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Satan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deceiver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of the whole world; he was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cast down to the earth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and his angels were cast down with him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4B0AD-C229-40EB-A430-1B6A0F27747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2759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82" y="461417"/>
            <a:ext cx="8842341" cy="769441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Dragon’s Identity Confirmed</a:t>
            </a:r>
            <a:endParaRPr lang="en-US" b="1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662"/>
            <a:ext cx="8229600" cy="528760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Story of the Garden of Eden “</a:t>
            </a:r>
            <a:r>
              <a:rPr lang="en-US" b="1" dirty="0">
                <a:latin typeface="Arial Narrow" panose="020B0606020202030204" pitchFamily="34" charset="0"/>
              </a:rPr>
              <a:t>that old serpent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  <a:r>
              <a:rPr lang="en-US" b="1" dirty="0">
                <a:latin typeface="Arial Narrow" panose="020B0606020202030204" pitchFamily="34" charset="0"/>
              </a:rPr>
              <a:t> (Genesis 3)</a:t>
            </a:r>
          </a:p>
          <a:p>
            <a:r>
              <a:rPr lang="en-US" dirty="0">
                <a:latin typeface="Arial Narrow" panose="020B0606020202030204" pitchFamily="34" charset="0"/>
              </a:rPr>
              <a:t>Called the “</a:t>
            </a:r>
            <a:r>
              <a:rPr lang="en-US" b="1" dirty="0">
                <a:latin typeface="Arial Narrow" panose="020B0606020202030204" pitchFamily="34" charset="0"/>
              </a:rPr>
              <a:t>devil</a:t>
            </a:r>
            <a:r>
              <a:rPr lang="en-US" dirty="0">
                <a:latin typeface="Arial Narrow" panose="020B0606020202030204" pitchFamily="34" charset="0"/>
              </a:rPr>
              <a:t>,” “</a:t>
            </a:r>
            <a:r>
              <a:rPr lang="en-US" b="1" dirty="0">
                <a:latin typeface="Arial Narrow" panose="020B0606020202030204" pitchFamily="34" charset="0"/>
              </a:rPr>
              <a:t>Satan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Slanderer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Adversary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Constantly opposes mankind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Great force against God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Against His creation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Against His Son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Deception of the entire world </a:t>
            </a:r>
            <a:r>
              <a:rPr lang="en-US" b="1" dirty="0">
                <a:latin typeface="Arial Narrow" panose="020B0606020202030204" pitchFamily="34" charset="0"/>
              </a:rPr>
              <a:t>(John 8:44)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ED813F-AF04-4E44-BEE2-09EB26ADDB8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5355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1583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Book Antiqua</vt:lpstr>
      <vt:lpstr>Calibri</vt:lpstr>
      <vt:lpstr>Corbel</vt:lpstr>
      <vt:lpstr>Elephant</vt:lpstr>
      <vt:lpstr>Times New Roman</vt:lpstr>
      <vt:lpstr>Wingdings</vt:lpstr>
      <vt:lpstr>1_Office Theme</vt:lpstr>
      <vt:lpstr>1_Depth</vt:lpstr>
      <vt:lpstr>A Study Of  The Book Of Revelation</vt:lpstr>
      <vt:lpstr>Revelation 12:7-8</vt:lpstr>
      <vt:lpstr>PowerPoint Presentation</vt:lpstr>
      <vt:lpstr>War in Heaven</vt:lpstr>
      <vt:lpstr>War in Heaven</vt:lpstr>
      <vt:lpstr>War in Heaven</vt:lpstr>
      <vt:lpstr>War in Heaven</vt:lpstr>
      <vt:lpstr>Revelation 12:9</vt:lpstr>
      <vt:lpstr>The Dragon’s Identity Confirmed</vt:lpstr>
      <vt:lpstr>The Dragon’s Identity Confirmed</vt:lpstr>
      <vt:lpstr>Revelation 12:10</vt:lpstr>
      <vt:lpstr>Revelation 12:10</vt:lpstr>
      <vt:lpstr>The Response</vt:lpstr>
      <vt:lpstr>The Response</vt:lpstr>
      <vt:lpstr>Revelation 12:11</vt:lpstr>
      <vt:lpstr>Formula for Victory</vt:lpstr>
      <vt:lpstr>Formula for Victory</vt:lpstr>
      <vt:lpstr>Formula for Victory</vt:lpstr>
      <vt:lpstr>Revelation 12:12</vt:lpstr>
      <vt:lpstr>Cause to Rejoice!</vt:lpstr>
      <vt:lpstr>Revelation 12:13</vt:lpstr>
      <vt:lpstr>The Woman Persecuted</vt:lpstr>
      <vt:lpstr>Revelation 12:14</vt:lpstr>
      <vt:lpstr>PowerPoint Presentation</vt:lpstr>
      <vt:lpstr>Flight of the Woman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15</cp:revision>
  <cp:lastPrinted>2021-01-29T23:28:28Z</cp:lastPrinted>
  <dcterms:created xsi:type="dcterms:W3CDTF">2021-01-25T00:34:59Z</dcterms:created>
  <dcterms:modified xsi:type="dcterms:W3CDTF">2021-01-29T23:28:30Z</dcterms:modified>
</cp:coreProperties>
</file>